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3"/>
  </p:notesMasterIdLst>
  <p:handoutMasterIdLst>
    <p:handoutMasterId r:id="rId14"/>
  </p:handoutMasterIdLst>
  <p:sldIdLst>
    <p:sldId id="265" r:id="rId2"/>
    <p:sldId id="272" r:id="rId3"/>
    <p:sldId id="280" r:id="rId4"/>
    <p:sldId id="273" r:id="rId5"/>
    <p:sldId id="274" r:id="rId6"/>
    <p:sldId id="275" r:id="rId7"/>
    <p:sldId id="277" r:id="rId8"/>
    <p:sldId id="281" r:id="rId9"/>
    <p:sldId id="278" r:id="rId10"/>
    <p:sldId id="279" r:id="rId11"/>
    <p:sldId id="276" r:id="rId12"/>
  </p:sldIdLst>
  <p:sldSz cx="9144000" cy="6858000" type="screen4x3"/>
  <p:notesSz cx="6724650" cy="97742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1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1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2764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172" indent="-2827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034" indent="-2262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3448" indent="-2262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5861" indent="-2262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8275" indent="-226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0688" indent="-226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3102" indent="-226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5515" indent="-226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acionalne-manjine@mzo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1655545"/>
            <a:ext cx="8340725" cy="37923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Info dani 2019.</a:t>
            </a:r>
          </a:p>
          <a:p>
            <a:pPr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 natječajima za dodjelu financijskih sredstava projektima i programima organizacija civilnoga društva iz javnih izvora u 2019. godini</a:t>
            </a:r>
          </a:p>
          <a:p>
            <a:pPr>
              <a:defRPr/>
            </a:pPr>
            <a:endParaRPr lang="hr-HR" altLang="sr-Latn-RS" sz="20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r>
              <a:rPr lang="hr-HR" altLang="sr-Latn-RS" sz="20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Ministarstvo znanosti i obrazovanja</a:t>
            </a:r>
            <a:endParaRPr lang="hr-HR" altLang="sr-Latn-RS" sz="20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endParaRPr lang="hr-HR" altLang="sr-Latn-RS" sz="20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endParaRPr lang="hr-HR" altLang="sr-Latn-RS" sz="20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r>
              <a:rPr lang="hr-HR" altLang="sr-Latn-R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Info dani, </a:t>
            </a:r>
            <a:r>
              <a:rPr lang="hr-HR" altLang="sr-Latn-RS" sz="20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21. </a:t>
            </a:r>
            <a:r>
              <a:rPr lang="hr-HR" altLang="sr-Latn-R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hr-HR" altLang="sr-Latn-RS" sz="20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22. veljače 2019.</a:t>
            </a:r>
            <a:endParaRPr lang="hr-HR" altLang="sr-Latn-RS" sz="2000" dirty="0">
              <a:solidFill>
                <a:schemeClr val="accent4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eaLnBrk="1" hangingPunct="1"/>
            <a:endParaRPr lang="sr-Latn-RS" altLang="en-US" sz="2000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16896" y="435055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hr-HR" altLang="sr-Latn-RS" sz="16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Financiranje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-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sredstva osigurana u Državnom proračunu</a:t>
            </a:r>
          </a:p>
          <a:p>
            <a:pPr marL="355600" indent="-355600" algn="just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sufinanciranje posebnih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programa nacionalnih manjina u Republici Hrvatskoj  u 2019. godini na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Aktivnosti: </a:t>
            </a:r>
            <a:r>
              <a:rPr lang="hr-HR" altLang="sr-Latn-RS" sz="1600" i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Posebni programi obrazovanja za provođenje programa nacionalnih manjina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u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2019.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godini osigurano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 ukupno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280.000,00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kuna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Očekivani broj potpora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14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potpora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10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5779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870858"/>
            <a:ext cx="8477794" cy="558709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Način prijave</a:t>
            </a:r>
            <a:endParaRPr lang="hr-HR" altLang="sr-Latn-RS" sz="1600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ctr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izvornik i obvezujući prilozi preporučenom poštom, kurirom ili osobno</a:t>
            </a:r>
          </a:p>
          <a:p>
            <a:pPr marL="0" indent="0" algn="ctr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Mjesto prijave, detaljnih obavijesti i pravodobnih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informacija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Ministarstvo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znanosti i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obrazovanja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Samostalni sektor za nacionalne manjine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Donje Svetice 38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10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000 Zagreb</a:t>
            </a:r>
          </a:p>
          <a:p>
            <a:pPr marL="0" indent="0" algn="ctr" eaLnBrk="1" hangingPunct="1">
              <a:buFontTx/>
              <a:buNone/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Dostupnost obavijesti i rezultata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 algn="ctr" eaLnBrk="1" hangingPunct="1"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http://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www.mzo.hr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e-pošta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3"/>
              </a:rPr>
              <a:t>nacionalne-manjine@mzo.hr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Prosudbu obavlja nezavisno stručno tijelo koje imenuje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ministrica </a:t>
            </a: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ctr" eaLnBrk="1" hangingPunct="1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(Povjerenstvo za raspodjelu sredstava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namijenjenih za provedbu Javnog poziva za sufinanciranje posebnih programa nacionalnih manjina u Republici Hrvatskoj  u 2019. godini i za provedbu Javnog poziva za posebne oblike nastave (ljetne škole) </a:t>
            </a:r>
            <a:endParaRPr lang="hr-HR" altLang="sr-Latn-RS" sz="14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Očekivani rezultati i isplata sredstava temeljem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odluke ministrice i ugovora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ctr"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tijekom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lipnja/srpnja 2019.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52884" y="460483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378039"/>
            <a:ext cx="8268789" cy="5479961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hr-HR" altLang="sr-Latn-RS" sz="28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3</a:t>
            </a:r>
            <a:r>
              <a:rPr lang="hr-HR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endParaRPr lang="hr-HR" altLang="sr-Latn-RS" sz="28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Sufinanciranje posebnih programa obrazovanja pripadnika nacionalnih manjina u Republici Hrvatskoj</a:t>
            </a: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000" b="1" dirty="0" smtClean="0">
              <a:solidFill>
                <a:schemeClr val="accent4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0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Darija Skoko, viša stručna savjetnica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0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Samostalni sektor za nacionalne manjine</a:t>
            </a:r>
            <a:endParaRPr lang="hr-HR" altLang="sr-Latn-RS" sz="2000" b="1" dirty="0">
              <a:solidFill>
                <a:schemeClr val="accent4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616896" y="443382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07" y="1428750"/>
            <a:ext cx="8268789" cy="50292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hr-HR" altLang="sr-Latn-RS" sz="28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None/>
              <a:defRPr/>
            </a:pPr>
            <a:r>
              <a:rPr lang="hr-HR" altLang="sr-Latn-RS" sz="2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1) Javni </a:t>
            </a:r>
            <a:r>
              <a:rPr lang="hr-HR" altLang="sr-Latn-RS" sz="2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poziv za provođenje posebnih oblika nastave (ljetne škole) za učenike pripadnike nacionalnih manjina u Republici Hrvatskoj u školskoj godini 2018./2019. </a:t>
            </a:r>
            <a:endParaRPr lang="hr-HR" altLang="sr-Latn-RS" sz="2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None/>
              <a:defRPr/>
            </a:pPr>
            <a:r>
              <a:rPr lang="hr-HR" altLang="sr-Latn-RS" sz="2400" b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2) </a:t>
            </a:r>
            <a:r>
              <a:rPr lang="hr-HR" altLang="sr-Latn-RS" sz="2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</a:t>
            </a:r>
            <a:r>
              <a:rPr lang="hr-HR" altLang="sr-Latn-RS" sz="2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poziv za sufinanciranje posebnih programa nacionalnih manjina u Republici Hrvatskoj u </a:t>
            </a:r>
            <a:r>
              <a:rPr lang="hr-HR" altLang="sr-Latn-RS" sz="2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2019</a:t>
            </a:r>
            <a:r>
              <a:rPr lang="hr-HR" altLang="sr-Latn-RS" sz="2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 godini 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616896" y="443382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63678"/>
            <a:ext cx="8451669" cy="493308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natječaja:</a:t>
            </a:r>
          </a:p>
          <a:p>
            <a:pPr marL="0" indent="0" algn="ctr">
              <a:buNone/>
              <a:defRPr/>
            </a:pP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1) Javni poziv</a:t>
            </a:r>
            <a:r>
              <a:rPr lang="en-US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provođenje posebnih oblika nastave (ljetne škole) za učenike pripadnike nacionalnih manjina u Republici Hrvatskoj u školskoj godini 2018./2019. </a:t>
            </a: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None/>
              <a:defRPr/>
            </a:pPr>
            <a:endParaRPr lang="hr-HR" altLang="sr-Latn-RS" sz="2000" b="1" dirty="0"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priprema i organiziranje posebnih oblika nastave (sedmodnevnih ljetnih škola učenja jezika i kulture nacionalnih manjina u Republici Hrvatskoj)</a:t>
            </a:r>
          </a:p>
          <a:p>
            <a:pPr algn="just">
              <a:buFont typeface="Wingdings" pitchFamily="2" charset="2"/>
              <a:buChar char="v"/>
              <a:defRPr/>
            </a:pPr>
            <a:endParaRPr lang="hr-HR" altLang="sr-Latn-RS" sz="1600" b="1" i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namijenjeno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udrugama/ustanovam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nacionalnih manjina koje provode odgojno-obrazovne programe učenja jezika i kulture nacionalnih manjina, odnosno učenicima pripadnicima nacionalnih manjina u osnovnim i srednjim školama</a:t>
            </a:r>
          </a:p>
          <a:p>
            <a:pPr algn="just">
              <a:defRPr/>
            </a:pPr>
            <a:endParaRPr lang="hr-HR" altLang="sr-Latn-RS" sz="1600" dirty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4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5881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9" y="4681073"/>
            <a:ext cx="2061715" cy="1546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76" y="4681073"/>
            <a:ext cx="2275840" cy="1518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215" y="4649701"/>
            <a:ext cx="2225614" cy="155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905691"/>
            <a:ext cx="8451669" cy="522047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Dokumenti</a:t>
            </a:r>
            <a:r>
              <a:rPr lang="en-US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eaLnBrk="1" hangingPunct="1"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Zakon o odgoju i obrazovanju na jeziku i pismu nacionalnih manjina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Državni pedagoški standardi osnovnoškolskog i srednjoškolskog sustava odgoja i obrazovanja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Odluka o raspodjeli financijskih sredstava za sufinanciranje posebnih programa obrazovanja nacionalnih manjina u Republici Hrvatskoj</a:t>
            </a:r>
          </a:p>
          <a:p>
            <a:pPr eaLnBrk="1" hangingPunct="1"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Rezultati: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školskoj godini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2017./2018.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posebni oblik nastave (ljetne škole) za učenike pripadnike nacionalnih manjina odobrena su sredstva u iznosu od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580.998,00 kuna</a:t>
            </a:r>
          </a:p>
          <a:p>
            <a:pPr marL="0" indent="0" eaLnBrk="1" hangingPunct="1"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     za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sedam (7) ljetnih škola.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Ljetne škole organiziraju i provode manjinske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udruge/ustanove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čije je primarno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djelovanje usmjereno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 područje odgoja i obrazovanja učenika pripadnika nacionalnih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manjina u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Republici Hrvatskoj.</a:t>
            </a:r>
          </a:p>
          <a:p>
            <a:pPr eaLnBrk="1" hangingPunct="1"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Dinamika raspisivanja natječaja u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2018./2019.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školskoj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godini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–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kraj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veljače 2019. 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5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5882" y="432021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Financiranje -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sredstva osigurana u Državnom proračunu</a:t>
            </a:r>
          </a:p>
          <a:p>
            <a:pPr marL="355600" indent="-355600" algn="just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sufinanciranje posebnih oblika nastave (ljetnih škola) na Aktivnosti: </a:t>
            </a:r>
            <a:r>
              <a:rPr lang="hr-HR" altLang="sr-Latn-RS" sz="1600" i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Posebni programi obrazovanja za provođenje programa nacionalnih manjina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u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2019.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godini osigurano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900.000,00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kuna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Raspon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iznosa koji se može dodijeliti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1.200,00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kuna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 učeniku/učenici pripadniku/pripadnici nacionalne manjine </a:t>
            </a:r>
          </a:p>
          <a:p>
            <a:pPr marL="355600" indent="-355600" eaLnBrk="1" hangingPunct="1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   (za prijevoz i smještaj učenika, za nabavu potrebnih didaktičkih materijala za potrebe organiziranja programa ljetne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škole/za vidljivost programa (</a:t>
            </a:r>
            <a:r>
              <a:rPr lang="hr-HR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banner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ili roll-</a:t>
            </a:r>
            <a:r>
              <a:rPr lang="hr-HR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up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))</a:t>
            </a: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Char char="-"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Očekivani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broj potpora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12 potpora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6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5779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63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natječaja:</a:t>
            </a:r>
          </a:p>
          <a:p>
            <a:pPr marL="0" indent="0" algn="ctr">
              <a:buNone/>
              <a:defRPr/>
            </a:pP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2) Javni </a:t>
            </a: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poziv</a:t>
            </a:r>
            <a:r>
              <a:rPr lang="en-US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sufinanciranje posebnih programa nacionalnih manjina u Republici Hrvatskoj u 2019. godini  </a:t>
            </a: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None/>
              <a:defRPr/>
            </a:pPr>
            <a:endParaRPr lang="hr-HR" altLang="sr-Latn-RS" sz="2000" dirty="0"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Posebni programi koji se mogu financirati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su: 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a) Stručno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usavršavanje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odgojitelja kao i učitelja i nastavnika koji izvode </a:t>
            </a:r>
          </a:p>
          <a:p>
            <a:pPr marL="0" indent="0"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nastavu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  jeziku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pismu nacionalnih manjina u osnovnim i srednjim 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školama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b)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Održavanje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literarnih, dramskih i drugih izvannastavnih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aktivnosti te drugi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oblici školovanja 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 na jeziku i pismu nacionalnih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manjina u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osnovnim i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srednjim školama</a:t>
            </a:r>
          </a:p>
          <a:p>
            <a:pPr marL="0" indent="0"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c) Natjecanje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pripadnika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 nacionalnih manjina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osnovnim i 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srednjim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školama (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pisanom, likovnom stvaralaštvu i slično itd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.)</a:t>
            </a:r>
          </a:p>
          <a:p>
            <a:pPr marL="0" indent="0"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d)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Manifestacije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obilježavanja značajnih datuma za nacionalne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manjine </a:t>
            </a:r>
          </a:p>
          <a:p>
            <a:pPr marL="0" indent="0">
              <a:buNone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e) Tiskanje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časopisa, brošura i knjiga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koje pomažu promociji jezika 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nacionalne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manjine te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se koriste u svrhe edukacije učenika osnovnih i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            </a:t>
            </a:r>
          </a:p>
          <a:p>
            <a:pPr marL="0" indent="0"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srednjih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škola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7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5779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buFont typeface="Wingdings" pitchFamily="2" charset="2"/>
              <a:buChar char="v"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namijenjeno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udrugama/ustanovama nacionalnih manjina koje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provode odgoj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obrazovanje djece i mladih pripadnika nacionalnih manjina i/ili organizaciju manifestacija obilježavanja značajnih datuma za nacionalne manjine i/ili tisak knjiga, časopisa i brošura vezanih za tematiku nacionalnih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manjina.</a:t>
            </a: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8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5779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65" y="4231532"/>
            <a:ext cx="1838505" cy="17669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801" y="4231532"/>
            <a:ext cx="2113472" cy="1766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304" y="4218053"/>
            <a:ext cx="1877055" cy="178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Dokumenti</a:t>
            </a:r>
            <a:r>
              <a:rPr lang="en-US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eaLnBrk="1" hangingPunct="1"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Zakon o odgoju i obrazovanju na jeziku i pismu nacionalnih manjina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Državni pedagoški standardi osnovnoškolskog i srednjoškolskog sustava odgoja i obrazovanja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Odluka o raspodjeli financijskih sredstava za sufinanciranje posebnih programa obrazovanja nacionalnih manjina u Republici Hrvatskoj</a:t>
            </a:r>
          </a:p>
          <a:p>
            <a:pPr marL="0" indent="0" eaLnBrk="1" hangingPunct="1"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Dinamika raspisivanja natječaja u 2018./2019. školskoj godini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–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kraj veljače 2019.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9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5779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709</Words>
  <Application>Microsoft Office PowerPoint</Application>
  <PresentationFormat>On-screen Show (4:3)</PresentationFormat>
  <Paragraphs>126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Ana Kešina</cp:lastModifiedBy>
  <cp:revision>69</cp:revision>
  <cp:lastPrinted>2019-02-08T10:43:30Z</cp:lastPrinted>
  <dcterms:created xsi:type="dcterms:W3CDTF">2004-06-15T07:55:20Z</dcterms:created>
  <dcterms:modified xsi:type="dcterms:W3CDTF">2019-02-08T11:43:59Z</dcterms:modified>
</cp:coreProperties>
</file>